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EB Garamon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Scott Furm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48983D-1B83-4EF9-A736-D9665F9F7E3B}">
  <a:tblStyle styleId="{6848983D-1B83-4EF9-A736-D9665F9F7E3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5057E88-FF7C-4D4F-8D0C-F64565A052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44" Type="http://schemas.openxmlformats.org/officeDocument/2006/relationships/font" Target="fonts/EBGaramond-bold.fntdata"/><Relationship Id="rId21" Type="http://schemas.openxmlformats.org/officeDocument/2006/relationships/slide" Target="slides/slide15.xml"/><Relationship Id="rId43" Type="http://schemas.openxmlformats.org/officeDocument/2006/relationships/font" Target="fonts/EBGaramond-regular.fntdata"/><Relationship Id="rId24" Type="http://schemas.openxmlformats.org/officeDocument/2006/relationships/slide" Target="slides/slide18.xml"/><Relationship Id="rId46" Type="http://schemas.openxmlformats.org/officeDocument/2006/relationships/font" Target="fonts/EBGaramond-boldItalic.fntdata"/><Relationship Id="rId23" Type="http://schemas.openxmlformats.org/officeDocument/2006/relationships/slide" Target="slides/slide17.xml"/><Relationship Id="rId45" Type="http://schemas.openxmlformats.org/officeDocument/2006/relationships/font" Target="fonts/EBGaramon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9-11-27T20:57:04.403">
    <p:pos x="193" y="599"/>
    <p:text>So, what is GPS for ?  Is it for recovery phase, i.e. low altitude/speed ?</p:text>
  </p:cm>
  <p:cm authorId="0" idx="2" dt="2019-11-27T20:56:36.202">
    <p:pos x="193" y="699"/>
    <p:text>I think you are referring to COCOM limits ?  So, not a limitation of GPS, but of the receiver.</p:text>
  </p:cm>
  <p:cm authorId="0" idx="3" dt="2019-11-27T20:54:49.965">
    <p:pos x="193" y="799"/>
    <p:text>"will not work" =&gt;  are not useful for computing accurate altitude.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19-11-27T21:00:03.620">
    <p:pos x="193" y="599"/>
    <p:text>Consider whether the acceptable failure rates justify a redundant system. (Likely, you can achieve 10^-3/10^-4 failures/hour with a non-redundant system.) You should expect the incremental effort from adding robust redundancy to exceed the entire effort from building a non-redundant system.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cc16b0e4f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cc16b0e4f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0e6082ce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b0e6082ce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0e6082ce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b0e6082ce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c6b8e4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0c6b8e4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0c6b8e4e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0c6b8e4e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0e6082ce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0e6082ce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0c6d0038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0c6d0038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0c6d0038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0c6d0038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b0e6082ce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b0e6082ce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adc7212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adc7212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aeeec104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aeeec104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adc72122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adc72122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aeeec104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aeeec104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aeeec104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aeeec104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adc72122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adc72122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adc72122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adc72122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aeeec104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aeeec104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adc72122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adc72122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aeeec10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aeeec10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adc72122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adc72122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adc72122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adc72122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adc721221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adc72122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2131957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82131957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adc72122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adc72122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b0e6082c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b0e6082c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0c6d003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0c6d003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b0e6082c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b0e6082c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0e6082c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b0e6082c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0e6082ce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b0e6082ce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b0e6082ce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b0e6082ce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b0e6082ce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b0e6082ce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3effb8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3effb8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40.png"/><Relationship Id="rId13" Type="http://schemas.openxmlformats.org/officeDocument/2006/relationships/image" Target="../media/image2.png"/><Relationship Id="rId1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1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-85475" y="4735575"/>
            <a:ext cx="9333900" cy="68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ank.png" id="13" name="Google Shape;13;p2"/>
          <p:cNvPicPr preferRelativeResize="0"/>
          <p:nvPr/>
        </p:nvPicPr>
        <p:blipFill rotWithShape="1">
          <a:blip r:embed="rId3">
            <a:alphaModFix amt="89000"/>
          </a:blip>
          <a:srcRect b="0" l="0" r="0" t="0"/>
          <a:stretch/>
        </p:blipFill>
        <p:spPr>
          <a:xfrm>
            <a:off x="-62925" y="-73400"/>
            <a:ext cx="9280325" cy="53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258188" y="2680025"/>
            <a:ext cx="8751000" cy="8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77625" y="3491524"/>
            <a:ext cx="85206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827079" y="4873400"/>
            <a:ext cx="245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48925" y="-73400"/>
            <a:ext cx="6825300" cy="159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23486" l="0" r="0" t="8790"/>
          <a:stretch/>
        </p:blipFill>
        <p:spPr>
          <a:xfrm>
            <a:off x="2743900" y="642050"/>
            <a:ext cx="1256900" cy="8512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" name="Google Shape;19;p2"/>
          <p:cNvSpPr/>
          <p:nvPr/>
        </p:nvSpPr>
        <p:spPr>
          <a:xfrm rot="-5400000">
            <a:off x="648400" y="-805700"/>
            <a:ext cx="1618375" cy="3041025"/>
          </a:xfrm>
          <a:prstGeom prst="flowChartOffpageConnector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URPG-Transparent.png" id="20" name="Google Shape;20;p2"/>
          <p:cNvPicPr preferRelativeResize="0"/>
          <p:nvPr/>
        </p:nvPicPr>
        <p:blipFill rotWithShape="1">
          <a:blip r:embed="rId5">
            <a:alphaModFix/>
          </a:blip>
          <a:srcRect b="12026" l="0" r="0" t="0"/>
          <a:stretch/>
        </p:blipFill>
        <p:spPr>
          <a:xfrm>
            <a:off x="-62925" y="132139"/>
            <a:ext cx="2641076" cy="10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5510892" y="604746"/>
            <a:ext cx="1312021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2"/>
          <p:cNvCxnSpPr/>
          <p:nvPr/>
        </p:nvCxnSpPr>
        <p:spPr>
          <a:xfrm>
            <a:off x="2295375" y="3491525"/>
            <a:ext cx="46851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43013" rotWithShape="0" algn="bl" dir="4440000" dist="19050">
              <a:srgbClr val="000000">
                <a:alpha val="73000"/>
              </a:srgbClr>
            </a:outerShdw>
          </a:effectLst>
        </p:spPr>
      </p:cxnSp>
      <p:pic>
        <p:nvPicPr>
          <p:cNvPr descr="Image result for ge aviation logo vector" id="23" name="Google Shape;2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3438" y="84900"/>
            <a:ext cx="2231725" cy="64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V1nudzql7PK8Y7klZqeR3xRja9Nxj4UZHdJORHOnffJhU64HsSWH34akZ71qenHYpncWs4lYib2pAqZgrvZYTpuhrFeIrc7Y_VuMbBS-eg8TcgwK367cex1F05ihJ2SEOwj8_-4rbEs" id="24" name="Google Shape;2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10910" y="-34750"/>
            <a:ext cx="1544251" cy="3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9">
            <a:alphaModFix/>
          </a:blip>
          <a:srcRect b="3642" l="2181" r="0" t="0"/>
          <a:stretch/>
        </p:blipFill>
        <p:spPr>
          <a:xfrm>
            <a:off x="6923736" y="836700"/>
            <a:ext cx="2220264" cy="6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2221" y="414725"/>
            <a:ext cx="1650255" cy="471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" name="Google Shape;27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80476" y="358850"/>
            <a:ext cx="2183325" cy="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12">
            <a:alphaModFix/>
          </a:blip>
          <a:srcRect b="22571" l="3818" r="0" t="6065"/>
          <a:stretch/>
        </p:blipFill>
        <p:spPr>
          <a:xfrm>
            <a:off x="4301825" y="974187"/>
            <a:ext cx="2540150" cy="50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6400" y="-69501"/>
            <a:ext cx="2056075" cy="37066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" name="Google Shape;30;p2"/>
          <p:cNvPicPr preferRelativeResize="0"/>
          <p:nvPr/>
        </p:nvPicPr>
        <p:blipFill rotWithShape="1">
          <a:blip r:embed="rId14">
            <a:alphaModFix/>
          </a:blip>
          <a:srcRect b="0" l="0" r="0" t="14792"/>
          <a:stretch/>
        </p:blipFill>
        <p:spPr>
          <a:xfrm>
            <a:off x="7296300" y="-34750"/>
            <a:ext cx="184768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311700" y="1063500"/>
            <a:ext cx="3315300" cy="3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299628" y="4873400"/>
            <a:ext cx="772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90250" y="927825"/>
            <a:ext cx="6367800" cy="3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239315" y="4873400"/>
            <a:ext cx="832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2"/>
          <p:cNvSpPr txBox="1"/>
          <p:nvPr>
            <p:ph idx="2"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265500" y="2800050"/>
            <a:ext cx="40452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body"/>
          </p:nvPr>
        </p:nvSpPr>
        <p:spPr>
          <a:xfrm>
            <a:off x="4939500" y="1045400"/>
            <a:ext cx="3837000" cy="4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372017" y="4873400"/>
            <a:ext cx="700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335816" y="4873400"/>
            <a:ext cx="73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0"/>
              <a:buNone/>
              <a:defRPr sz="12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396142" y="4873400"/>
            <a:ext cx="675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5"/>
          <p:cNvSpPr txBox="1"/>
          <p:nvPr>
            <p:ph idx="2"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215189" y="4873400"/>
            <a:ext cx="857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-40800" y="-53250"/>
            <a:ext cx="9225600" cy="525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7874174" y="4873400"/>
            <a:ext cx="126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434343"/>
                </a:solidFill>
              </a:defRPr>
            </a:lvl1pPr>
            <a:lvl2pPr lvl="1" rtl="0">
              <a:buNone/>
              <a:defRPr>
                <a:solidFill>
                  <a:srgbClr val="434343"/>
                </a:solidFill>
              </a:defRPr>
            </a:lvl2pPr>
            <a:lvl3pPr lvl="2" rtl="0">
              <a:buNone/>
              <a:defRPr>
                <a:solidFill>
                  <a:srgbClr val="434343"/>
                </a:solidFill>
              </a:defRPr>
            </a:lvl3pPr>
            <a:lvl4pPr lvl="3" rtl="0">
              <a:buNone/>
              <a:defRPr>
                <a:solidFill>
                  <a:srgbClr val="434343"/>
                </a:solidFill>
              </a:defRPr>
            </a:lvl4pPr>
            <a:lvl5pPr lvl="4" rtl="0">
              <a:buNone/>
              <a:defRPr>
                <a:solidFill>
                  <a:srgbClr val="434343"/>
                </a:solidFill>
              </a:defRPr>
            </a:lvl5pPr>
            <a:lvl6pPr lvl="5" rtl="0">
              <a:buNone/>
              <a:defRPr>
                <a:solidFill>
                  <a:srgbClr val="434343"/>
                </a:solidFill>
              </a:defRPr>
            </a:lvl6pPr>
            <a:lvl7pPr lvl="6" rtl="0">
              <a:buNone/>
              <a:defRPr>
                <a:solidFill>
                  <a:srgbClr val="434343"/>
                </a:solidFill>
              </a:defRPr>
            </a:lvl7pPr>
            <a:lvl8pPr lvl="7" rtl="0">
              <a:buNone/>
              <a:defRPr>
                <a:solidFill>
                  <a:srgbClr val="434343"/>
                </a:solidFill>
              </a:defRPr>
            </a:lvl8pPr>
            <a:lvl9pPr lvl="8" rtl="0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43525"/>
            <a:ext cx="398202" cy="42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-45125" y="2356625"/>
            <a:ext cx="7525200" cy="798600"/>
          </a:xfrm>
          <a:prstGeom prst="snip1Rect">
            <a:avLst>
              <a:gd fmla="val 16667" name="adj"/>
            </a:avLst>
          </a:prstGeom>
          <a:solidFill>
            <a:srgbClr val="980000"/>
          </a:solidFill>
          <a:ln cap="flat" cmpd="sng" w="12700">
            <a:solidFill>
              <a:srgbClr val="B52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262300" y="2356625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40800" y="-53250"/>
            <a:ext cx="9225600" cy="525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43525"/>
            <a:ext cx="398202" cy="426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17018" y="4873400"/>
            <a:ext cx="65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434343"/>
                </a:solidFill>
              </a:defRPr>
            </a:lvl1pPr>
            <a:lvl2pPr lvl="1" rtl="0">
              <a:buNone/>
              <a:defRPr>
                <a:solidFill>
                  <a:srgbClr val="434343"/>
                </a:solidFill>
              </a:defRPr>
            </a:lvl2pPr>
            <a:lvl3pPr lvl="2" rtl="0">
              <a:buNone/>
              <a:defRPr>
                <a:solidFill>
                  <a:srgbClr val="434343"/>
                </a:solidFill>
              </a:defRPr>
            </a:lvl3pPr>
            <a:lvl4pPr lvl="3" rtl="0">
              <a:buNone/>
              <a:defRPr>
                <a:solidFill>
                  <a:srgbClr val="434343"/>
                </a:solidFill>
              </a:defRPr>
            </a:lvl4pPr>
            <a:lvl5pPr lvl="4" rtl="0">
              <a:buNone/>
              <a:defRPr>
                <a:solidFill>
                  <a:srgbClr val="434343"/>
                </a:solidFill>
              </a:defRPr>
            </a:lvl5pPr>
            <a:lvl6pPr lvl="5" rtl="0">
              <a:buNone/>
              <a:defRPr>
                <a:solidFill>
                  <a:srgbClr val="434343"/>
                </a:solidFill>
              </a:defRPr>
            </a:lvl6pPr>
            <a:lvl7pPr lvl="6" rtl="0">
              <a:buNone/>
              <a:defRPr>
                <a:solidFill>
                  <a:srgbClr val="434343"/>
                </a:solidFill>
              </a:defRPr>
            </a:lvl7pPr>
            <a:lvl8pPr lvl="7" rtl="0">
              <a:buNone/>
              <a:defRPr>
                <a:solidFill>
                  <a:srgbClr val="434343"/>
                </a:solidFill>
              </a:defRPr>
            </a:lvl8pPr>
            <a:lvl9pPr lvl="8" rtl="0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 1">
  <p:cSld name="SECTION_HEADER_1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40800" y="-53250"/>
            <a:ext cx="9225600" cy="525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43525"/>
            <a:ext cx="398202" cy="426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417018" y="4873400"/>
            <a:ext cx="65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434343"/>
                </a:solidFill>
              </a:defRPr>
            </a:lvl1pPr>
            <a:lvl2pPr lvl="1" rtl="0">
              <a:buNone/>
              <a:defRPr>
                <a:solidFill>
                  <a:srgbClr val="434343"/>
                </a:solidFill>
              </a:defRPr>
            </a:lvl2pPr>
            <a:lvl3pPr lvl="2" rtl="0">
              <a:buNone/>
              <a:defRPr>
                <a:solidFill>
                  <a:srgbClr val="434343"/>
                </a:solidFill>
              </a:defRPr>
            </a:lvl3pPr>
            <a:lvl4pPr lvl="3" rtl="0">
              <a:buNone/>
              <a:defRPr>
                <a:solidFill>
                  <a:srgbClr val="434343"/>
                </a:solidFill>
              </a:defRPr>
            </a:lvl4pPr>
            <a:lvl5pPr lvl="4" rtl="0">
              <a:buNone/>
              <a:defRPr>
                <a:solidFill>
                  <a:srgbClr val="434343"/>
                </a:solidFill>
              </a:defRPr>
            </a:lvl5pPr>
            <a:lvl6pPr lvl="5" rtl="0">
              <a:buNone/>
              <a:defRPr>
                <a:solidFill>
                  <a:srgbClr val="434343"/>
                </a:solidFill>
              </a:defRPr>
            </a:lvl6pPr>
            <a:lvl7pPr lvl="6" rtl="0">
              <a:buNone/>
              <a:defRPr>
                <a:solidFill>
                  <a:srgbClr val="434343"/>
                </a:solidFill>
              </a:defRPr>
            </a:lvl7pPr>
            <a:lvl8pPr lvl="7" rtl="0">
              <a:buNone/>
              <a:defRPr>
                <a:solidFill>
                  <a:srgbClr val="434343"/>
                </a:solidFill>
              </a:defRPr>
            </a:lvl8pPr>
            <a:lvl9pPr lvl="8" rtl="0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569800" y="0"/>
            <a:ext cx="7091100" cy="6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 1 1">
  <p:cSld name="SECTION_HEADER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-40800" y="-53250"/>
            <a:ext cx="9225600" cy="525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43525"/>
            <a:ext cx="398202" cy="4268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417018" y="4873400"/>
            <a:ext cx="65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434343"/>
                </a:solidFill>
              </a:defRPr>
            </a:lvl1pPr>
            <a:lvl2pPr lvl="1" rtl="0">
              <a:buNone/>
              <a:defRPr>
                <a:solidFill>
                  <a:srgbClr val="434343"/>
                </a:solidFill>
              </a:defRPr>
            </a:lvl2pPr>
            <a:lvl3pPr lvl="2" rtl="0">
              <a:buNone/>
              <a:defRPr>
                <a:solidFill>
                  <a:srgbClr val="434343"/>
                </a:solidFill>
              </a:defRPr>
            </a:lvl3pPr>
            <a:lvl4pPr lvl="3" rtl="0">
              <a:buNone/>
              <a:defRPr>
                <a:solidFill>
                  <a:srgbClr val="434343"/>
                </a:solidFill>
              </a:defRPr>
            </a:lvl4pPr>
            <a:lvl5pPr lvl="4" rtl="0">
              <a:buNone/>
              <a:defRPr>
                <a:solidFill>
                  <a:srgbClr val="434343"/>
                </a:solidFill>
              </a:defRPr>
            </a:lvl5pPr>
            <a:lvl6pPr lvl="5" rtl="0">
              <a:buNone/>
              <a:defRPr>
                <a:solidFill>
                  <a:srgbClr val="434343"/>
                </a:solidFill>
              </a:defRPr>
            </a:lvl6pPr>
            <a:lvl7pPr lvl="6" rtl="0">
              <a:buNone/>
              <a:defRPr>
                <a:solidFill>
                  <a:srgbClr val="434343"/>
                </a:solidFill>
              </a:defRPr>
            </a:lvl7pPr>
            <a:lvl8pPr lvl="7" rtl="0">
              <a:buNone/>
              <a:defRPr>
                <a:solidFill>
                  <a:srgbClr val="434343"/>
                </a:solidFill>
              </a:defRPr>
            </a:lvl8pPr>
            <a:lvl9pPr lvl="8" rtl="0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569800" y="0"/>
            <a:ext cx="7091100" cy="6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11700" y="1117775"/>
            <a:ext cx="39999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832400" y="1117775"/>
            <a:ext cx="39999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420268" y="4873400"/>
            <a:ext cx="651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827079" y="4873400"/>
            <a:ext cx="245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28950" y="-22125"/>
            <a:ext cx="9201906" cy="50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-28950" y="4943600"/>
            <a:ext cx="9201900" cy="253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623400" y="108025"/>
            <a:ext cx="690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748677" y="4873400"/>
            <a:ext cx="131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3.png"/><Relationship Id="rId13" Type="http://schemas.openxmlformats.org/officeDocument/2006/relationships/image" Target="../media/image20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thijse/Arduino-Lo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hyperlink" Target="https://www.winemantech.com/blog/what-is-hardware-in-the-loop-hil-test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hyperlink" Target="https://www.pjrc.com/store/teensy36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hyperlink" Target="https://store.digilentinc.com/cmod-a7-breadboardable-artix-7-fpga-module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lucidchart.com/documents/edit/d57bfbbd-78bf-4c46-9503-02177ca5fef5/0?callback=close&amp;name=slides&amp;callback_type=back&amp;v=1741&amp;s=528.4014803149606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ctrTitle"/>
          </p:nvPr>
        </p:nvSpPr>
        <p:spPr>
          <a:xfrm>
            <a:off x="258188" y="2680025"/>
            <a:ext cx="8751000" cy="8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Pursuit Avionics Software &amp; HIL CoDR</a:t>
            </a:r>
            <a:endParaRPr/>
          </a:p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377625" y="3491524"/>
            <a:ext cx="85206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Necakov, Asbel Fontanez, Esther Ye,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Rahul Arasikere, Ryuichi Ohhata and Charles Zhou</a:t>
            </a:r>
            <a:endParaRPr/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827079" y="4873400"/>
            <a:ext cx="245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" name="Google Shape;95;p16"/>
          <p:cNvGrpSpPr/>
          <p:nvPr/>
        </p:nvGrpSpPr>
        <p:grpSpPr>
          <a:xfrm>
            <a:off x="2370875" y="-98075"/>
            <a:ext cx="6821275" cy="1625200"/>
            <a:chOff x="2370875" y="-98075"/>
            <a:chExt cx="6821275" cy="1625200"/>
          </a:xfrm>
        </p:grpSpPr>
        <p:grpSp>
          <p:nvGrpSpPr>
            <p:cNvPr id="96" name="Google Shape;96;p16"/>
            <p:cNvGrpSpPr/>
            <p:nvPr/>
          </p:nvGrpSpPr>
          <p:grpSpPr>
            <a:xfrm>
              <a:off x="2370875" y="-98075"/>
              <a:ext cx="6821275" cy="1625200"/>
              <a:chOff x="2370875" y="-98075"/>
              <a:chExt cx="6821275" cy="1625200"/>
            </a:xfrm>
          </p:grpSpPr>
          <p:sp>
            <p:nvSpPr>
              <p:cNvPr id="97" name="Google Shape;97;p16"/>
              <p:cNvSpPr/>
              <p:nvPr/>
            </p:nvSpPr>
            <p:spPr>
              <a:xfrm>
                <a:off x="2963550" y="-98075"/>
                <a:ext cx="6228600" cy="1625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 rot="10800000">
                <a:off x="2370875" y="-97975"/>
                <a:ext cx="602700" cy="8538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 flipH="1">
                <a:off x="2370875" y="755825"/>
                <a:ext cx="602700" cy="7713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0" name="Google Shape;10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7699" y="-98075"/>
              <a:ext cx="4094451" cy="55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51910" y="467600"/>
              <a:ext cx="1420265" cy="55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03625" y="-80850"/>
              <a:ext cx="1043050" cy="55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6"/>
            <p:cNvPicPr preferRelativeResize="0"/>
            <p:nvPr/>
          </p:nvPicPr>
          <p:blipFill rotWithShape="1">
            <a:blip r:embed="rId6">
              <a:alphaModFix/>
            </a:blip>
            <a:srcRect b="0" l="0" r="50641" t="0"/>
            <a:stretch/>
          </p:blipFill>
          <p:spPr>
            <a:xfrm>
              <a:off x="8208052" y="1099025"/>
              <a:ext cx="6027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6"/>
            <p:cNvPicPr preferRelativeResize="0"/>
            <p:nvPr/>
          </p:nvPicPr>
          <p:blipFill rotWithShape="1">
            <a:blip r:embed="rId7">
              <a:alphaModFix/>
            </a:blip>
            <a:srcRect b="0" l="10768" r="11874" t="0"/>
            <a:stretch/>
          </p:blipFill>
          <p:spPr>
            <a:xfrm>
              <a:off x="7162725" y="901700"/>
              <a:ext cx="592701" cy="62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25527" y="-36862"/>
              <a:ext cx="1293323" cy="4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94528" y="478724"/>
              <a:ext cx="2088749" cy="4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6"/>
            <p:cNvPicPr preferRelativeResize="0"/>
            <p:nvPr/>
          </p:nvPicPr>
          <p:blipFill rotWithShape="1">
            <a:blip r:embed="rId10">
              <a:alphaModFix/>
            </a:blip>
            <a:srcRect b="24874" l="0" r="0" t="16543"/>
            <a:stretch/>
          </p:blipFill>
          <p:spPr>
            <a:xfrm>
              <a:off x="5544325" y="967549"/>
              <a:ext cx="1450922" cy="4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573573" y="467600"/>
              <a:ext cx="1597239" cy="55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6"/>
            <p:cNvPicPr preferRelativeResize="0"/>
            <p:nvPr/>
          </p:nvPicPr>
          <p:blipFill rotWithShape="1">
            <a:blip r:embed="rId12">
              <a:alphaModFix/>
            </a:blip>
            <a:srcRect b="20150" l="0" r="0" t="18055"/>
            <a:stretch/>
          </p:blipFill>
          <p:spPr>
            <a:xfrm>
              <a:off x="4244600" y="1033275"/>
              <a:ext cx="1221102" cy="4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6"/>
            <p:cNvPicPr preferRelativeResize="0"/>
            <p:nvPr/>
          </p:nvPicPr>
          <p:blipFill rotWithShape="1">
            <a:blip r:embed="rId13">
              <a:alphaModFix/>
            </a:blip>
            <a:srcRect b="23370" l="10451" r="5402" t="8075"/>
            <a:stretch/>
          </p:blipFill>
          <p:spPr>
            <a:xfrm>
              <a:off x="2714950" y="1060025"/>
              <a:ext cx="1616574" cy="444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with mechatronics and controls teams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calculations for controls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sensor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Calcs will decide what to do with fins every cycle</a:t>
            </a:r>
            <a:endParaRPr/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638" y="2404274"/>
            <a:ext cx="4393425" cy="24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</a:t>
            </a:r>
            <a:r>
              <a:rPr lang="en"/>
              <a:t>receive</a:t>
            </a:r>
            <a:r>
              <a:rPr lang="en"/>
              <a:t> data packets from rocket.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not implement two way communication because there is no need.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allow us to log data and graph values for monitoring.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6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225" y="2153921"/>
            <a:ext cx="5121350" cy="266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the following sensor data is transmitted in 4 bytes each: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imestamp, system health(2bytes), altitude, GPS x-axis, GPS y-axis, GPS z-axis,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acceleration x-axis, y-axis, z-axis,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gyroscope x-axis, y-axis, z-axis,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PT 1, PT 2, PT 3, PT 4, PT 5, PT 6,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TC 1, TC 2, TC 3, TC 4, TC 5, TC 6, TC 7, TC 8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would just be transmitting an array of floats or custom data structure.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the data is collected with a 10Hz (100ms) update rate, there will be 1020 bytes of data for every 1 second interval. </a:t>
            </a:r>
            <a:endParaRPr/>
          </a:p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 Format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06475" y="2981175"/>
            <a:ext cx="8520600" cy="18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packet can contain up to 255 bytes.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Physical layer </a:t>
            </a:r>
            <a:r>
              <a:rPr lang="en"/>
              <a:t>handled</a:t>
            </a:r>
            <a:r>
              <a:rPr lang="en"/>
              <a:t> by the library.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Employing just the LoRaPHY layer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 Structure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2133"/>
            <a:ext cx="8520601" cy="1835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Logging will happen on board using SD cards.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Yin will be data logging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Sensor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Yang will be data logging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Controls calcs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 feedback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Critical Events (Solenoid actuations, seperation, change in state)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board will be able to do priority data logging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for multi-master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learned from Mote so we will use something like: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https://github.com/thijse/Arduino-Log</a:t>
            </a:r>
            <a:r>
              <a:rPr lang="en"/>
              <a:t>.</a:t>
            </a:r>
            <a:endParaRPr/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9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Logging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</a:t>
            </a:r>
            <a:r>
              <a:rPr lang="en"/>
              <a:t>initial</a:t>
            </a:r>
            <a:r>
              <a:rPr lang="en"/>
              <a:t> architecture for a single master I2C architecture. (1 week)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this configuration. (Depends on HIL timeline.)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on the multi master I2C architecture. (2 - 3 weeks.)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parallel: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transmission range and rate.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Controls is based on flight dynamics timeline.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Recovery controls is based on subsystem requirements.</a:t>
            </a:r>
            <a:endParaRPr/>
          </a:p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0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Talk with all subsystem leads with each individual subsystem requirements with sensor requirements.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Controls has to complete the equations allowing us to implement for pursuit and test equations.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Recovery needs to finalize deployment method for software support.</a:t>
            </a:r>
            <a:endParaRPr/>
          </a:p>
        </p:txBody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1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Steps: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HIL Testing (Be patient)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2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Testing</a:t>
            </a:r>
            <a:endParaRPr/>
          </a:p>
        </p:txBody>
      </p:sp>
      <p:pic>
        <p:nvPicPr>
          <p:cNvPr descr="1996" id="231" name="Google Shape;231;p32" title="College Board issues aside, I have fond memories of TI-BASIC, writing in it a 3D graphing engine and a stock market analyzer. With enough patience, I could make anything ... but friends. (Although with my chatterbot experiments, I certainly tried.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63" y="1621125"/>
            <a:ext cx="8562475" cy="24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7874174" y="4873400"/>
            <a:ext cx="126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3"/>
          <p:cNvSpPr txBox="1"/>
          <p:nvPr>
            <p:ph type="title"/>
          </p:nvPr>
        </p:nvSpPr>
        <p:spPr>
          <a:xfrm>
            <a:off x="262300" y="2356625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06475" y="952125"/>
            <a:ext cx="37491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if avionics would work in flight without actually flying a rocket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 actual sensor input on rocket with emulated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hardware response to emulated data</a:t>
            </a:r>
            <a:endParaRPr/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4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Hardware in the Loop (HIL) testing?</a:t>
            </a: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575" y="952125"/>
            <a:ext cx="4960649" cy="31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4684650" y="4203600"/>
            <a:ext cx="3900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Sources: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https://www.winemantech.com/blog/what-is-hardware-in-the-loop-hil-testing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7874174" y="4873400"/>
            <a:ext cx="126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262300" y="2356625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Pursuit software and 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I2C bus emulation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UART bus emulation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Analog signal emulation (If ADCs don’t work)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PWM monitoring (same)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if avionics works under different conditions how it responds to unexpected scenarios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able to use system to test boards in the future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inexpensive to maintain for future devices under test (DUT)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plug into DUT for testing</a:t>
            </a:r>
            <a:endParaRPr/>
          </a:p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5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HIL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microcontroller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Slave I2C very easy, multi-Slave requires a lot of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SPI is only 1-way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other protocols are not easily monitored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FPGA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emulate every bus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Development would be hard and slow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Adding flight profiles could be challenging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Multi-microcontroller setup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Resolves I2C Slave addressing 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Still only 1-way SPI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Increased system complexity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Discovery 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parallelizable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6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 Options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idx="12" type="sldNum"/>
          </p:nvPr>
        </p:nvSpPr>
        <p:spPr>
          <a:xfrm>
            <a:off x="8417018" y="4873400"/>
            <a:ext cx="65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 rotWithShape="1">
          <a:blip r:embed="rId3">
            <a:alphaModFix/>
          </a:blip>
          <a:srcRect b="16896" l="0" r="0" t="13514"/>
          <a:stretch/>
        </p:blipFill>
        <p:spPr>
          <a:xfrm>
            <a:off x="4218900" y="148025"/>
            <a:ext cx="4925099" cy="501008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>
            <p:ph type="title"/>
          </p:nvPr>
        </p:nvSpPr>
        <p:spPr>
          <a:xfrm>
            <a:off x="569800" y="0"/>
            <a:ext cx="7091100" cy="6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Schematic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100" y="6734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170225" y="821475"/>
            <a:ext cx="41295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Main uC could either be connected to another monitor PC to load flight profiles or from SD card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Debug port is generic and covers as many protocols as possible so it could be reused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Circuitry/logic to interrupt things like I2C bus on DUT should be built on there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FPGA will translate I2C Slave addresses from DUT to Ditto's Slave address and will send the real address over digital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FPGA can translate PWM from DUT to I2C Ditto can read. Ditto just outputs PWM normally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Debug port connector is very large on Ditto but could have smaller pin-mapping adapters for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individual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DUTs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306475" y="952125"/>
            <a:ext cx="34902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Teensy 3.6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Tons of GPIO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 I2C buses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SPI buses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 Serial Ports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Lots of 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onboard DACs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Built-in SD card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for TSPISlave library and other Teensy libraries</a:t>
            </a:r>
            <a:endParaRPr/>
          </a:p>
        </p:txBody>
      </p:sp>
      <p:sp>
        <p:nvSpPr>
          <p:cNvPr id="275" name="Google Shape;275;p38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8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- Microcontroller</a:t>
            </a:r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525" y="846850"/>
            <a:ext cx="5793701" cy="40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3996400" y="4587525"/>
            <a:ext cx="4936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https://www.pjrc.com/store/teensy36.html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306475" y="952125"/>
            <a:ext cx="37758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Piece of hardware you can change via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us to build modules for very specific functions (Slave address translating)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Already own copies of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plenty of GPIO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Breadboardable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move to a cheaper one later</a:t>
            </a:r>
            <a:endParaRPr/>
          </a:p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9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- FPGA</a:t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5922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/>
        </p:nvSpPr>
        <p:spPr>
          <a:xfrm>
            <a:off x="4351625" y="4211000"/>
            <a:ext cx="45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https://store.digilentinc.com/cmod-a7-breadboardable-artix-7-fpga-module/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generic as possible on Ditto side to reuse for other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 on DUT can be much smaller and have adapter made to connect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signal makes changes on DUT (sends signals to switch connections) to allow HIL to happen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Preferable to running individual wires to every signal on DUT</a:t>
            </a:r>
            <a:endParaRPr/>
          </a:p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0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 Port</a:t>
            </a: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025" y="2921138"/>
            <a:ext cx="570547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417018" y="4873400"/>
            <a:ext cx="65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</a:endParaRPr>
          </a:p>
        </p:txBody>
      </p:sp>
      <p:sp>
        <p:nvSpPr>
          <p:cNvPr id="301" name="Google Shape;301;p41"/>
          <p:cNvSpPr txBox="1"/>
          <p:nvPr>
            <p:ph type="title"/>
          </p:nvPr>
        </p:nvSpPr>
        <p:spPr>
          <a:xfrm>
            <a:off x="569800" y="0"/>
            <a:ext cx="7091100" cy="6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</a:t>
            </a:r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00" y="649125"/>
            <a:ext cx="5388800" cy="422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2235025" y="407025"/>
            <a:ext cx="2952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Pursuit: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Hijack I2C buses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Hijack UART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Possibly monitor SPI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Potentially read Analog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future projects: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Hijack SPI buses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buses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PWM i/o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out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Capabilities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 flights - exactly what flight dynamics expects from flight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turbulence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turbulence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flights - could realistically happen, but still needs to work 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Rocket is way off axis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 through inclement weather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Electrical failure (lose a uC or power)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Drogue chute did not deploy (still going too fast)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FUBAR flights - something went very wrong, but what will the rocket do?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Rocket is upside down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Cosmic radiation causes a bit flip or other extreme interference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System-wide failure for extended period of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Sensors report ridiculous values/are broken</a:t>
            </a:r>
            <a:endParaRPr/>
          </a:p>
        </p:txBody>
      </p:sp>
      <p:sp>
        <p:nvSpPr>
          <p:cNvPr id="316" name="Google Shape;316;p43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3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Tests</a:t>
            </a:r>
            <a:endParaRPr/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225" y="3935400"/>
            <a:ext cx="1222900" cy="10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 txBox="1"/>
          <p:nvPr/>
        </p:nvSpPr>
        <p:spPr>
          <a:xfrm>
            <a:off x="7660900" y="4144400"/>
            <a:ext cx="14112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Source: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Star Wars Episode III: Revenge of the Sith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per HIL tester unit: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Teensy 3.6 - $29.25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Cmod A7 - $75.00 (cheaper FPGAs </a:t>
            </a:r>
            <a:r>
              <a:rPr lang="en"/>
              <a:t>available but don’t have currently)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DAC - $6.41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Debug Port headers - ~$1.00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PCB - $4.00 (JLC PCB)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Total: ~$65 - $120</a:t>
            </a:r>
            <a:endParaRPr/>
          </a:p>
        </p:txBody>
      </p:sp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Analysis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</a:t>
            </a:r>
            <a:endParaRPr/>
          </a:p>
        </p:txBody>
      </p:sp>
      <p:pic>
        <p:nvPicPr>
          <p:cNvPr id="123" name="Google Shape;12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6270" r="0" t="8500"/>
          <a:stretch/>
        </p:blipFill>
        <p:spPr>
          <a:xfrm>
            <a:off x="708250" y="886500"/>
            <a:ext cx="7727490" cy="398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7497" y="886496"/>
            <a:ext cx="306225" cy="3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Tasks (what we need to test Pursuit ASAP)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 I2C translation FPGA and testbench it (1 week)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driver manager on Ditto (1-2 weeks)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drivers for critical I2C sensors on Pursuit (1 week each)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UART on Ditto (2-3 weeks)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an example flight profile file and loader (2-3 weeks)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Support for future tests/projects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drivers for sensors (1 week each)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flight profiles (1 week)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adapter for new DUT (1 week)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5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5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needs to choose drivers and functions for Ditto to spoof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drivers for specific sensors we are using on Pursuit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driver 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 I2C translation 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Prototype hardware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debug port physical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example flight profiles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additional bus support</a:t>
            </a:r>
            <a:endParaRPr/>
          </a:p>
        </p:txBody>
      </p:sp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6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(HIL)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7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47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Adafruit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use adafruit drivers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Sparkfun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use sparkfun drivers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Thermo-Couples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need to create custom drivers</a:t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Drivers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400" y="1043000"/>
            <a:ext cx="1702600" cy="17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6176" y="1285875"/>
            <a:ext cx="2094450" cy="130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550" y="2978292"/>
            <a:ext cx="3480199" cy="185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522375" y="3492925"/>
            <a:ext cx="37554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goal is to develop and test a successful single master - multi slave I2C controller.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Multi-master to slave architecture is also being considered (Industry standard)</a:t>
            </a:r>
            <a:endParaRPr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Multi-Master to Slave</a:t>
            </a:r>
            <a:endParaRPr/>
          </a:p>
        </p:txBody>
      </p:sp>
      <p:graphicFrame>
        <p:nvGraphicFramePr>
          <p:cNvPr id="149" name="Google Shape;149;p21"/>
          <p:cNvGraphicFramePr/>
          <p:nvPr/>
        </p:nvGraphicFramePr>
        <p:xfrm>
          <a:off x="604825" y="8413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{6848983D-1B83-4EF9-A736-D9665F9F7E3B}</a:tableStyleId>
              </a:tblPr>
              <a:tblGrid>
                <a:gridCol w="1247775"/>
                <a:gridCol w="1943100"/>
                <a:gridCol w="1943100"/>
                <a:gridCol w="1123950"/>
                <a:gridCol w="1676400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Unit 1 (Data)</a:t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Unit 2 (Control)</a:t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Unit 3 (Voting)</a:t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4DE"/>
                    </a:solidFill>
                  </a:tcPr>
                </a:tc>
              </a:tr>
              <a:tr h="20002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 Management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Receive Data from Unit 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Receive Data from Unit 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Wait for SOL Alert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4DE"/>
                    </a:solidFill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Save Data to SD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Save Data to SD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Check relevant SOL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4DE"/>
                    </a:solidFill>
                  </a:tcPr>
                </a:tc>
              </a:tr>
              <a:tr h="342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Send Data to telemetry module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Collect Controls Feedback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If either Unit dead, shut it down and transfer control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4DE"/>
                    </a:solidFill>
                  </a:tcPr>
                </a:tc>
              </a:tr>
              <a:tr h="247650">
                <a:tc rowSpan="6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Collection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Collect PT data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Calculate Controls Response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Calculations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 nothing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4DE"/>
                    </a:solidFill>
                  </a:tcPr>
                </a:tc>
              </a:tr>
              <a:tr h="342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Collect TC data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Send Controls Response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**Pink only implemented for 3-comp system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Collect Altimeter data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Collect Prop. Control Feedback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row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Collect IMU data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Calculate Prop. Control Response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vMerge="1"/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Collect Battery Data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Send Prop. Control Response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 vMerge="1"/>
              </a:tr>
              <a:tr h="342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Collect GPS data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Check Recovery Deployment Data (deploy chute if needed)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vMerge="1"/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4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Check Unit 2 SOL, if DEAD alert Unit 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4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Check Unit 1 SOL, if DEAD, alert Unit 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4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4DE"/>
                    </a:solidFill>
                  </a:tcPr>
                </a:tc>
                <a:tc v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Send Data to Unit 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Send Data to Unit 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 vMerge="1"/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Wait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Wait for Unit 2 to Complete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Wait for Unit 1 to Complete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 pressure sensors will not </a:t>
            </a:r>
            <a:r>
              <a:rPr lang="en"/>
              <a:t>work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Kalman filter with IMU+altimeter.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will be used till the altitude the altimeter is rated to, after which we will integrate based on the IMU sensor.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GPS is not capable enough to accurately provide altitude </a:t>
            </a:r>
            <a:r>
              <a:rPr lang="en"/>
              <a:t>data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Sensors selection was covered in the hardware CoDR.</a:t>
            </a:r>
            <a:endParaRPr/>
          </a:p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Altitude (for space)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06475" y="9521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Purpose:</a:t>
            </a:r>
            <a:r>
              <a:rPr lang="en" sz="1400"/>
              <a:t> </a:t>
            </a:r>
            <a:r>
              <a:rPr lang="en" sz="1400"/>
              <a:t>Redundancy</a:t>
            </a:r>
            <a:r>
              <a:rPr lang="en" sz="1400"/>
              <a:t>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SOL shows that the microcontrollers are working properly. If they aren’t, we can transfer the tasks of the malfunctioning microcontroller to the one that’s working 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Set Up:</a:t>
            </a:r>
            <a:r>
              <a:rPr lang="en" sz="1400"/>
              <a:t> Two microcontrollers w/ different tasks. Each will send SOL signal and </a:t>
            </a:r>
            <a:r>
              <a:rPr lang="en" sz="1400"/>
              <a:t>receive</a:t>
            </a:r>
            <a:r>
              <a:rPr lang="en" sz="1400"/>
              <a:t> the other’s SOL.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Each will connect to the same sensors through the shared bus and be able to access the other’s sensors if needed. 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Protocol:</a:t>
            </a:r>
            <a:r>
              <a:rPr lang="en" sz="1400"/>
              <a:t> When the SOL signal is not </a:t>
            </a:r>
            <a:r>
              <a:rPr lang="en" sz="1400"/>
              <a:t>received</a:t>
            </a:r>
            <a:r>
              <a:rPr lang="en" sz="1400"/>
              <a:t> for a certain amount of time --exact amount TBD--, the receiver will assume the sender is down and take on additional tasks in its place.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If there are conflicting reports, a third computer will make an </a:t>
            </a:r>
            <a:r>
              <a:rPr lang="en" sz="1400"/>
              <a:t>executive</a:t>
            </a:r>
            <a:r>
              <a:rPr lang="en" sz="1400"/>
              <a:t> decision.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of Life (SOL) (only for 3-comp system)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142813" y="4873400"/>
            <a:ext cx="92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569800" y="0"/>
            <a:ext cx="70911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Possibilities Chart</a:t>
            </a:r>
            <a:endParaRPr/>
          </a:p>
        </p:txBody>
      </p:sp>
      <p:graphicFrame>
        <p:nvGraphicFramePr>
          <p:cNvPr id="170" name="Google Shape;170;p24"/>
          <p:cNvGraphicFramePr/>
          <p:nvPr/>
        </p:nvGraphicFramePr>
        <p:xfrm>
          <a:off x="113250" y="89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{65057E88-FF7C-4D4F-8D0C-F64565A0526D}</a:tableStyleId>
              </a:tblPr>
              <a:tblGrid>
                <a:gridCol w="2162700"/>
                <a:gridCol w="2162700"/>
                <a:gridCol w="1902575"/>
              </a:tblGrid>
              <a:tr h="44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Case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Reported Status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Action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6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M1: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M2: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M1: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M2: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*no conflict*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No adjustment needed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6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M1: Not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M2: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M1: Not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M2: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*no conflict*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Switch tasks to working microcontroller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6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M1: Not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M2: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M1: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M2: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*conflict*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Voting System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56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M1: Not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M2: Not Working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M1: Not Working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M2: Not Working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*oh no*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Let’s hope this doesn’t happen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1" name="Google Shape;171;p24"/>
          <p:cNvSpPr txBox="1"/>
          <p:nvPr/>
        </p:nvSpPr>
        <p:spPr>
          <a:xfrm>
            <a:off x="6473550" y="905200"/>
            <a:ext cx="2598600" cy="3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Note: 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third computer will only act as a tie-breaker, if it malfunctions but if there is no conflict between Yin &amp; Yang, it will be fine.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will only be a problem if the tie-breaker malfunctions and there is conflict.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